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58"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2" autoAdjust="0"/>
    <p:restoredTop sz="94660"/>
  </p:normalViewPr>
  <p:slideViewPr>
    <p:cSldViewPr snapToGrid="0">
      <p:cViewPr varScale="1">
        <p:scale>
          <a:sx n="84" d="100"/>
          <a:sy n="84" d="100"/>
        </p:scale>
        <p:origin x="216"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854BA-B193-474C-ABE7-7D8C8FBFDA42}" type="datetimeFigureOut">
              <a:rPr lang="en-US" smtClean="0"/>
              <a:t>10/15/20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DA4FC-8034-455C-8828-F7EF1CD142C7}" type="slidenum">
              <a:rPr lang="en-US" smtClean="0"/>
              <a:t>‹#›</a:t>
            </a:fld>
            <a:endParaRPr lang="en-US"/>
          </a:p>
        </p:txBody>
      </p:sp>
    </p:spTree>
    <p:extLst>
      <p:ext uri="{BB962C8B-B14F-4D97-AF65-F5344CB8AC3E}">
        <p14:creationId xmlns:p14="http://schemas.microsoft.com/office/powerpoint/2010/main" val="21954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1</a:t>
            </a:fld>
            <a:endParaRPr lang="en-US"/>
          </a:p>
        </p:txBody>
      </p:sp>
    </p:spTree>
    <p:extLst>
      <p:ext uri="{BB962C8B-B14F-4D97-AF65-F5344CB8AC3E}">
        <p14:creationId xmlns:p14="http://schemas.microsoft.com/office/powerpoint/2010/main" val="91672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3844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90536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427171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65911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16378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69AC5-27E9-4EDF-9D37-2DAA7EAC003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1423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69AC5-27E9-4EDF-9D37-2DAA7EAC003E}"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7717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69AC5-27E9-4EDF-9D37-2DAA7EAC003E}"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84306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69AC5-27E9-4EDF-9D37-2DAA7EAC003E}"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4639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91915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21871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69AC5-27E9-4EDF-9D37-2DAA7EAC003E}" type="datetimeFigureOut">
              <a:rPr lang="en-US" smtClean="0"/>
              <a:t>10/15/20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3CCF-EF65-4DD3-8CCA-85E59D8C7025}" type="slidenum">
              <a:rPr lang="en-US" smtClean="0"/>
              <a:t>‹#›</a:t>
            </a:fld>
            <a:endParaRPr lang="en-US"/>
          </a:p>
        </p:txBody>
      </p:sp>
    </p:spTree>
    <p:extLst>
      <p:ext uri="{BB962C8B-B14F-4D97-AF65-F5344CB8AC3E}">
        <p14:creationId xmlns:p14="http://schemas.microsoft.com/office/powerpoint/2010/main" val="300643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thecultureblend.com/scenery-machinery-people-rethinking-our-view-of-huma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86479" y="5976654"/>
            <a:ext cx="7373258" cy="461665"/>
          </a:xfrm>
          <a:prstGeom prst="rect">
            <a:avLst/>
          </a:prstGeom>
          <a:noFill/>
        </p:spPr>
        <p:txBody>
          <a:bodyPr wrap="square" rtlCol="0">
            <a:spAutoFit/>
          </a:bodyPr>
          <a:lstStyle/>
          <a:p>
            <a:pPr indent="-457200"/>
            <a:r>
              <a:rPr lang="en-US" sz="1200" dirty="0">
                <a:solidFill>
                  <a:schemeClr val="bg1"/>
                </a:solidFill>
                <a:latin typeface="Acumin Pro" panose="020B0504020202020204" pitchFamily="34" charset="77"/>
              </a:rPr>
              <a:t>Jones, J.  (2017, February 1).  </a:t>
            </a:r>
            <a:r>
              <a:rPr lang="en-US" sz="1200" i="1" dirty="0">
                <a:solidFill>
                  <a:schemeClr val="bg1"/>
                </a:solidFill>
                <a:latin typeface="Acumin Pro" panose="020B0504020202020204" pitchFamily="34" charset="77"/>
              </a:rPr>
              <a:t>Scenery, machinery, people—Rethinking our view of humans</a:t>
            </a:r>
            <a:r>
              <a:rPr lang="en-US" sz="1200" dirty="0">
                <a:solidFill>
                  <a:schemeClr val="bg1"/>
                </a:solidFill>
                <a:latin typeface="Acumin Pro" panose="020B0504020202020204" pitchFamily="34" charset="77"/>
              </a:rPr>
              <a:t>.  The Culture Blend.  </a:t>
            </a:r>
          </a:p>
          <a:p>
            <a:pPr indent="-457200"/>
            <a:r>
              <a:rPr lang="en-US" sz="1200" dirty="0">
                <a:solidFill>
                  <a:schemeClr val="bg1"/>
                </a:solidFill>
                <a:latin typeface="Acumin Pro" panose="020B0504020202020204" pitchFamily="34" charset="77"/>
                <a:hlinkClick r:id="rId4">
                  <a:extLst>
                    <a:ext uri="{A12FA001-AC4F-418D-AE19-62706E023703}">
                      <ahyp:hlinkClr xmlns:ahyp="http://schemas.microsoft.com/office/drawing/2018/hyperlinkcolor" val="tx"/>
                    </a:ext>
                  </a:extLst>
                </a:hlinkClick>
              </a:rPr>
              <a:t>http://www.thecultureblend.com/scenery-machinery-people-rethinking-our-view-of-humans/</a:t>
            </a:r>
            <a:endParaRPr lang="en-US" sz="1200" dirty="0">
              <a:solidFill>
                <a:schemeClr val="bg1"/>
              </a:solidFill>
              <a:latin typeface="Acumin Pro" panose="020B0504020202020204" pitchFamily="34" charset="77"/>
            </a:endParaRPr>
          </a:p>
        </p:txBody>
      </p:sp>
      <p:pic>
        <p:nvPicPr>
          <p:cNvPr id="5" name="Picture 4" descr="A picture containing bottle&#10;&#10;Description automatically generated">
            <a:extLst>
              <a:ext uri="{FF2B5EF4-FFF2-40B4-BE49-F238E27FC236}">
                <a16:creationId xmlns:a16="http://schemas.microsoft.com/office/drawing/2014/main" id="{9DFA5E11-A4F9-5C47-8DCC-395B96BC5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3460" y="5176554"/>
            <a:ext cx="2032000" cy="1600200"/>
          </a:xfrm>
          <a:prstGeom prst="rect">
            <a:avLst/>
          </a:prstGeom>
        </p:spPr>
      </p:pic>
      <p:pic>
        <p:nvPicPr>
          <p:cNvPr id="8" name="Picture 7" descr="Three images side-by-side: The first depicts a field of crops with mountains in the background and the word &quot;scenery&quot; in the middle. The second depicts an old tractor with the word &quot;machinery&quot; in the middle. The third depicts an older man wearing a hat standing in a field with the word &quot;people&quot; in the middle.">
            <a:extLst>
              <a:ext uri="{FF2B5EF4-FFF2-40B4-BE49-F238E27FC236}">
                <a16:creationId xmlns:a16="http://schemas.microsoft.com/office/drawing/2014/main" id="{052C24C0-FA2F-D344-9596-5FBA0400FD3B}"/>
              </a:ext>
            </a:extLst>
          </p:cNvPr>
          <p:cNvPicPr>
            <a:picLocks noChangeAspect="1"/>
          </p:cNvPicPr>
          <p:nvPr/>
        </p:nvPicPr>
        <p:blipFill>
          <a:blip r:embed="rId6"/>
          <a:stretch>
            <a:fillRect/>
          </a:stretch>
        </p:blipFill>
        <p:spPr>
          <a:xfrm>
            <a:off x="785164" y="1920721"/>
            <a:ext cx="9118296" cy="3151626"/>
          </a:xfrm>
          <a:prstGeom prst="rect">
            <a:avLst/>
          </a:prstGeom>
        </p:spPr>
      </p:pic>
    </p:spTree>
    <p:extLst>
      <p:ext uri="{BB962C8B-B14F-4D97-AF65-F5344CB8AC3E}">
        <p14:creationId xmlns:p14="http://schemas.microsoft.com/office/powerpoint/2010/main" val="36620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Scenery, Machinery, People</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10" descr="Three images stacked on top of each other: The first depicts a field of crops with mountains in the background and the word &quot;scenery&quot; in the middle. The second depicts an old tractor with the word &quot;machinery&quot; in the middle. The third depicts an older man wearing a hat standing in a field with the word &quot;people&quot; in the middle.">
            <a:extLst>
              <a:ext uri="{FF2B5EF4-FFF2-40B4-BE49-F238E27FC236}">
                <a16:creationId xmlns:a16="http://schemas.microsoft.com/office/drawing/2014/main" id="{C1CD09FE-6147-484A-AF83-52B2D558B9E4}"/>
              </a:ext>
            </a:extLst>
          </p:cNvPr>
          <p:cNvPicPr>
            <a:picLocks noChangeAspect="1"/>
          </p:cNvPicPr>
          <p:nvPr/>
        </p:nvPicPr>
        <p:blipFill rotWithShape="1">
          <a:blip r:embed="rId4"/>
          <a:srcRect l="1570" r="78711" b="2078"/>
          <a:stretch/>
        </p:blipFill>
        <p:spPr>
          <a:xfrm>
            <a:off x="478381" y="969069"/>
            <a:ext cx="1705587" cy="5690321"/>
          </a:xfrm>
          <a:prstGeom prst="rect">
            <a:avLst/>
          </a:prstGeom>
        </p:spPr>
      </p:pic>
      <p:sp>
        <p:nvSpPr>
          <p:cNvPr id="12" name="TextBox 11">
            <a:extLst>
              <a:ext uri="{FF2B5EF4-FFF2-40B4-BE49-F238E27FC236}">
                <a16:creationId xmlns:a16="http://schemas.microsoft.com/office/drawing/2014/main" id="{2845924A-0762-0740-8B79-AD1C62E3FE0D}"/>
              </a:ext>
            </a:extLst>
          </p:cNvPr>
          <p:cNvSpPr txBox="1"/>
          <p:nvPr/>
        </p:nvSpPr>
        <p:spPr>
          <a:xfrm>
            <a:off x="2400564" y="1104972"/>
            <a:ext cx="7114850" cy="1477328"/>
          </a:xfrm>
          <a:prstGeom prst="rect">
            <a:avLst/>
          </a:prstGeom>
          <a:noFill/>
        </p:spPr>
        <p:txBody>
          <a:bodyPr wrap="square" rtlCol="0">
            <a:spAutoFit/>
          </a:bodyPr>
          <a:lstStyle/>
          <a:p>
            <a:r>
              <a:rPr lang="en-US" b="1" dirty="0">
                <a:solidFill>
                  <a:srgbClr val="4B5459"/>
                </a:solidFill>
                <a:latin typeface="Acumin Pro" panose="020B0504020202020204" pitchFamily="34" charset="77"/>
              </a:rPr>
              <a:t>SCENERY</a:t>
            </a:r>
            <a:r>
              <a:rPr lang="en-US" dirty="0">
                <a:solidFill>
                  <a:srgbClr val="4B5459"/>
                </a:solidFill>
                <a:latin typeface="Acumin Pro" panose="020B0504020202020204" pitchFamily="34" charset="77"/>
              </a:rPr>
              <a:t> encompassed everything off in the distance worth looking at and talking about.  Mountains.  Clouds.  Trees. Fascinating things. Confusing things.  Strange things.  It might be fun to explore and makes for great conversation but doesn’t take priority in the day to day.</a:t>
            </a:r>
          </a:p>
        </p:txBody>
      </p:sp>
      <p:sp>
        <p:nvSpPr>
          <p:cNvPr id="13" name="TextBox 12">
            <a:extLst>
              <a:ext uri="{FF2B5EF4-FFF2-40B4-BE49-F238E27FC236}">
                <a16:creationId xmlns:a16="http://schemas.microsoft.com/office/drawing/2014/main" id="{8C62EF9D-370D-FD44-B038-3C783688CEA6}"/>
              </a:ext>
            </a:extLst>
          </p:cNvPr>
          <p:cNvSpPr txBox="1"/>
          <p:nvPr/>
        </p:nvSpPr>
        <p:spPr>
          <a:xfrm>
            <a:off x="2400564" y="2825311"/>
            <a:ext cx="7337796" cy="1754326"/>
          </a:xfrm>
          <a:prstGeom prst="rect">
            <a:avLst/>
          </a:prstGeom>
          <a:noFill/>
        </p:spPr>
        <p:txBody>
          <a:bodyPr wrap="square" rtlCol="0">
            <a:spAutoFit/>
          </a:bodyPr>
          <a:lstStyle/>
          <a:p>
            <a:r>
              <a:rPr lang="en-US" b="1" dirty="0">
                <a:solidFill>
                  <a:srgbClr val="4B5459"/>
                </a:solidFill>
                <a:latin typeface="Acumin Pro" panose="020B0504020202020204" pitchFamily="34" charset="77"/>
              </a:rPr>
              <a:t>MACHINERY</a:t>
            </a:r>
            <a:r>
              <a:rPr lang="en-US" dirty="0">
                <a:solidFill>
                  <a:srgbClr val="4B5459"/>
                </a:solidFill>
                <a:latin typeface="Acumin Pro" panose="020B0504020202020204" pitchFamily="34" charset="77"/>
              </a:rPr>
              <a:t> then, was everything that helped the farmer accomplish his goals and get his work done.  Tractors.  Horses.  Pitchforks.  Manure spreaders.  It existed for the sole purpose of accommodating the farmer.  Machine maintenance is hard work but worth it because the farmer’s life is better when the machines work well.  When machinery is no longer helpful it get chucked onto the scrap pile.</a:t>
            </a:r>
          </a:p>
        </p:txBody>
      </p:sp>
      <p:sp>
        <p:nvSpPr>
          <p:cNvPr id="14" name="TextBox 13">
            <a:extLst>
              <a:ext uri="{FF2B5EF4-FFF2-40B4-BE49-F238E27FC236}">
                <a16:creationId xmlns:a16="http://schemas.microsoft.com/office/drawing/2014/main" id="{09FB7984-B6B5-9846-830E-C21FFB469B65}"/>
              </a:ext>
            </a:extLst>
          </p:cNvPr>
          <p:cNvSpPr txBox="1"/>
          <p:nvPr/>
        </p:nvSpPr>
        <p:spPr>
          <a:xfrm>
            <a:off x="2400564" y="4826675"/>
            <a:ext cx="7114850" cy="2031325"/>
          </a:xfrm>
          <a:prstGeom prst="rect">
            <a:avLst/>
          </a:prstGeom>
          <a:noFill/>
        </p:spPr>
        <p:txBody>
          <a:bodyPr wrap="square" rtlCol="0">
            <a:spAutoFit/>
          </a:bodyPr>
          <a:lstStyle/>
          <a:p>
            <a:r>
              <a:rPr lang="en-US" b="1" dirty="0">
                <a:solidFill>
                  <a:srgbClr val="4B5459"/>
                </a:solidFill>
                <a:latin typeface="Acumin Pro" panose="020B0504020202020204" pitchFamily="34" charset="77"/>
              </a:rPr>
              <a:t>PEOPLE</a:t>
            </a:r>
            <a:r>
              <a:rPr lang="en-US" dirty="0">
                <a:solidFill>
                  <a:srgbClr val="4B5459"/>
                </a:solidFill>
                <a:latin typeface="Acumin Pro" panose="020B0504020202020204" pitchFamily="34" charset="77"/>
              </a:rPr>
              <a:t> were people.  Family.  Friends.  Neighbors.  Other farmers. Complex relationships that involve a give and take.  Emotions are invested in all directions and the benefits along with the challenges are mutual (although not necessarily balanced).  People are also high maintenance but less likely to be chucked onto the scrap pile because they hold intrinsic Value beyond what they offer to the farmer…and they keep off of the scrap pile.</a:t>
            </a:r>
          </a:p>
        </p:txBody>
      </p:sp>
    </p:spTree>
    <p:extLst>
      <p:ext uri="{BB962C8B-B14F-4D97-AF65-F5344CB8AC3E}">
        <p14:creationId xmlns:p14="http://schemas.microsoft.com/office/powerpoint/2010/main" val="87014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Scenery, Machinery, People</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10" descr="Three images stacked on top of each other: The first one depicts a Native American man wearing a headdress. The second depicts a man wearing a hat and carrying two sacks. The third depicts a family of three standing together. ">
            <a:extLst>
              <a:ext uri="{FF2B5EF4-FFF2-40B4-BE49-F238E27FC236}">
                <a16:creationId xmlns:a16="http://schemas.microsoft.com/office/drawing/2014/main" id="{F4503022-8DE9-374C-B395-9C9EA1B5153B}"/>
              </a:ext>
            </a:extLst>
          </p:cNvPr>
          <p:cNvPicPr>
            <a:picLocks noChangeAspect="1"/>
          </p:cNvPicPr>
          <p:nvPr/>
        </p:nvPicPr>
        <p:blipFill>
          <a:blip r:embed="rId4"/>
          <a:stretch>
            <a:fillRect/>
          </a:stretch>
        </p:blipFill>
        <p:spPr>
          <a:xfrm>
            <a:off x="598698" y="1010963"/>
            <a:ext cx="1635010" cy="5709878"/>
          </a:xfrm>
          <a:prstGeom prst="rect">
            <a:avLst/>
          </a:prstGeom>
        </p:spPr>
      </p:pic>
      <p:sp>
        <p:nvSpPr>
          <p:cNvPr id="12" name="TextBox 11">
            <a:extLst>
              <a:ext uri="{FF2B5EF4-FFF2-40B4-BE49-F238E27FC236}">
                <a16:creationId xmlns:a16="http://schemas.microsoft.com/office/drawing/2014/main" id="{021B7880-8D16-2341-B863-4BAB7DC6AA78}"/>
              </a:ext>
            </a:extLst>
          </p:cNvPr>
          <p:cNvSpPr txBox="1"/>
          <p:nvPr/>
        </p:nvSpPr>
        <p:spPr>
          <a:xfrm>
            <a:off x="2402920" y="1112393"/>
            <a:ext cx="6995822" cy="1200329"/>
          </a:xfrm>
          <a:prstGeom prst="rect">
            <a:avLst/>
          </a:prstGeom>
          <a:noFill/>
        </p:spPr>
        <p:txBody>
          <a:bodyPr wrap="square" rtlCol="0">
            <a:spAutoFit/>
          </a:bodyPr>
          <a:lstStyle/>
          <a:p>
            <a:r>
              <a:rPr lang="en-US" dirty="0">
                <a:solidFill>
                  <a:srgbClr val="4B5459"/>
                </a:solidFill>
                <a:latin typeface="Acumin Pro" panose="020B0504020202020204" pitchFamily="34" charset="77"/>
              </a:rPr>
              <a:t>The Native Americans off in the distance with their strange clothes and confusing rituals were definitely worth talking about and absolutely fascinating to watch…but not so significant day to day.</a:t>
            </a:r>
          </a:p>
          <a:p>
            <a:r>
              <a:rPr lang="en-US" i="1" dirty="0">
                <a:solidFill>
                  <a:srgbClr val="4B5459"/>
                </a:solidFill>
                <a:latin typeface="Acumin Pro" panose="020B0504020202020204" pitchFamily="34" charset="77"/>
              </a:rPr>
              <a:t>They were scenery.</a:t>
            </a:r>
          </a:p>
        </p:txBody>
      </p:sp>
      <p:sp>
        <p:nvSpPr>
          <p:cNvPr id="13" name="TextBox 12">
            <a:extLst>
              <a:ext uri="{FF2B5EF4-FFF2-40B4-BE49-F238E27FC236}">
                <a16:creationId xmlns:a16="http://schemas.microsoft.com/office/drawing/2014/main" id="{C35239ED-A4CF-0742-A48E-2F8D2042111B}"/>
              </a:ext>
            </a:extLst>
          </p:cNvPr>
          <p:cNvSpPr txBox="1"/>
          <p:nvPr/>
        </p:nvSpPr>
        <p:spPr>
          <a:xfrm>
            <a:off x="2402920" y="3169382"/>
            <a:ext cx="6663282" cy="1200329"/>
          </a:xfrm>
          <a:prstGeom prst="rect">
            <a:avLst/>
          </a:prstGeom>
          <a:noFill/>
        </p:spPr>
        <p:txBody>
          <a:bodyPr wrap="square" rtlCol="0">
            <a:spAutoFit/>
          </a:bodyPr>
          <a:lstStyle/>
          <a:p>
            <a:r>
              <a:rPr lang="en-US" dirty="0">
                <a:solidFill>
                  <a:srgbClr val="4B5459"/>
                </a:solidFill>
                <a:latin typeface="Acumin Pro" panose="020B0504020202020204" pitchFamily="34" charset="77"/>
              </a:rPr>
              <a:t>The hired help—the farm hands—the transient laborers were good to have around, especially if you got a strong one at a low wage.  They were incredibly helpful…until they weren’t.</a:t>
            </a:r>
          </a:p>
          <a:p>
            <a:r>
              <a:rPr lang="en-US" i="1" dirty="0">
                <a:solidFill>
                  <a:srgbClr val="4B5459"/>
                </a:solidFill>
                <a:latin typeface="Acumin Pro" panose="020B0504020202020204" pitchFamily="34" charset="77"/>
              </a:rPr>
              <a:t>They were machinery</a:t>
            </a:r>
            <a:r>
              <a:rPr lang="en-US" dirty="0">
                <a:solidFill>
                  <a:srgbClr val="4B5459"/>
                </a:solidFill>
                <a:latin typeface="Acumin Pro" panose="020B0504020202020204" pitchFamily="34" charset="77"/>
              </a:rPr>
              <a:t>.  </a:t>
            </a:r>
            <a:endParaRPr lang="en-US" i="1" dirty="0">
              <a:solidFill>
                <a:srgbClr val="4B5459"/>
              </a:solidFill>
              <a:latin typeface="Acumin Pro" panose="020B0504020202020204" pitchFamily="34" charset="77"/>
            </a:endParaRPr>
          </a:p>
        </p:txBody>
      </p:sp>
      <p:sp>
        <p:nvSpPr>
          <p:cNvPr id="14" name="TextBox 13">
            <a:extLst>
              <a:ext uri="{FF2B5EF4-FFF2-40B4-BE49-F238E27FC236}">
                <a16:creationId xmlns:a16="http://schemas.microsoft.com/office/drawing/2014/main" id="{505AE92E-B9ED-7A46-8DF7-9BF3A95D608B}"/>
              </a:ext>
            </a:extLst>
          </p:cNvPr>
          <p:cNvSpPr txBox="1"/>
          <p:nvPr/>
        </p:nvSpPr>
        <p:spPr>
          <a:xfrm>
            <a:off x="2402920" y="5123502"/>
            <a:ext cx="6995823" cy="1477328"/>
          </a:xfrm>
          <a:prstGeom prst="rect">
            <a:avLst/>
          </a:prstGeom>
          <a:noFill/>
        </p:spPr>
        <p:txBody>
          <a:bodyPr wrap="square" rtlCol="0">
            <a:spAutoFit/>
          </a:bodyPr>
          <a:lstStyle/>
          <a:p>
            <a:r>
              <a:rPr lang="en-US" dirty="0">
                <a:solidFill>
                  <a:srgbClr val="4B5459"/>
                </a:solidFill>
                <a:latin typeface="Acumin Pro" panose="020B0504020202020204" pitchFamily="34" charset="77"/>
              </a:rPr>
              <a:t>The prime spot was reserved exclusively for those worth a relationship.  Family, friends, neighbors and other farmers.  Despite the fact that they were not the only humans in the picture they had a category all their own.</a:t>
            </a:r>
          </a:p>
          <a:p>
            <a:r>
              <a:rPr lang="en-US" i="1" dirty="0">
                <a:solidFill>
                  <a:srgbClr val="4B5459"/>
                </a:solidFill>
                <a:latin typeface="Acumin Pro" panose="020B0504020202020204" pitchFamily="34" charset="77"/>
              </a:rPr>
              <a:t>They were the only people.</a:t>
            </a:r>
          </a:p>
        </p:txBody>
      </p:sp>
    </p:spTree>
    <p:extLst>
      <p:ext uri="{BB962C8B-B14F-4D97-AF65-F5344CB8AC3E}">
        <p14:creationId xmlns:p14="http://schemas.microsoft.com/office/powerpoint/2010/main" val="229203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Scenery, Machinery, People</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5" name="Rectangle 14">
            <a:extLst>
              <a:ext uri="{FF2B5EF4-FFF2-40B4-BE49-F238E27FC236}">
                <a16:creationId xmlns:a16="http://schemas.microsoft.com/office/drawing/2014/main" id="{6B75F9BD-CE29-D340-9025-AD9483FAA836}"/>
              </a:ext>
            </a:extLst>
          </p:cNvPr>
          <p:cNvSpPr/>
          <p:nvPr/>
        </p:nvSpPr>
        <p:spPr>
          <a:xfrm>
            <a:off x="130810" y="6544842"/>
            <a:ext cx="9409834" cy="276999"/>
          </a:xfrm>
          <a:prstGeom prst="rect">
            <a:avLst/>
          </a:prstGeom>
        </p:spPr>
        <p:txBody>
          <a:bodyPr wrap="square">
            <a:spAutoFit/>
          </a:bodyPr>
          <a:lstStyle/>
          <a:p>
            <a:r>
              <a:rPr lang="en-US" sz="1200" dirty="0">
                <a:latin typeface="Acumin Pro" panose="020B0504020202020204" pitchFamily="34" charset="77"/>
              </a:rPr>
              <a:t>Acheson, K.  (2017).  </a:t>
            </a:r>
            <a:r>
              <a:rPr lang="en-US" sz="1200" i="1" dirty="0">
                <a:latin typeface="Acumin Pro" panose="020B0504020202020204" pitchFamily="34" charset="77"/>
              </a:rPr>
              <a:t>Scenery, machinery, people</a:t>
            </a:r>
            <a:r>
              <a:rPr lang="en-US" sz="1200" dirty="0">
                <a:latin typeface="Acumin Pro" panose="020B0504020202020204" pitchFamily="34" charset="77"/>
              </a:rPr>
              <a:t>. The </a:t>
            </a:r>
            <a:r>
              <a:rPr lang="en-US" sz="1200" dirty="0" err="1">
                <a:latin typeface="Acumin Pro" panose="020B0504020202020204" pitchFamily="34" charset="77"/>
              </a:rPr>
              <a:t>HubICL</a:t>
            </a:r>
            <a:r>
              <a:rPr lang="en-US" sz="1200" dirty="0">
                <a:latin typeface="Acumin Pro" panose="020B0504020202020204" pitchFamily="34" charset="77"/>
              </a:rPr>
              <a:t>. https://hubicl.org/toolbox/tools/109/objectives</a:t>
            </a:r>
          </a:p>
        </p:txBody>
      </p:sp>
      <p:pic>
        <p:nvPicPr>
          <p:cNvPr id="16" name="Picture 15" descr="Three images side-by-side: The first depicts a field of crops with mountains in the background and the word &quot;scenery&quot; in the middle. The second depicts an old tractor with the word &quot;machinery&quot; in the middle. The third depicts an older man wearing a hat standing in a field with the word &quot;people&quot; in the middle.">
            <a:extLst>
              <a:ext uri="{FF2B5EF4-FFF2-40B4-BE49-F238E27FC236}">
                <a16:creationId xmlns:a16="http://schemas.microsoft.com/office/drawing/2014/main" id="{4BEA3015-F448-324A-90BD-9598E69DB632}"/>
              </a:ext>
            </a:extLst>
          </p:cNvPr>
          <p:cNvPicPr>
            <a:picLocks noChangeAspect="1"/>
          </p:cNvPicPr>
          <p:nvPr/>
        </p:nvPicPr>
        <p:blipFill>
          <a:blip r:embed="rId4"/>
          <a:stretch>
            <a:fillRect/>
          </a:stretch>
        </p:blipFill>
        <p:spPr>
          <a:xfrm>
            <a:off x="0" y="1300726"/>
            <a:ext cx="6970920" cy="2409412"/>
          </a:xfrm>
          <a:prstGeom prst="rect">
            <a:avLst/>
          </a:prstGeom>
        </p:spPr>
      </p:pic>
      <p:pic>
        <p:nvPicPr>
          <p:cNvPr id="17" name="Picture 16" descr="Three images side-by-side: The first depicts a field of crops with mountains in the background and the word &quot;scenery&quot; in the middle. The second depicts an old tractor with the word &quot;machinery&quot; in the middle. The third depicts an older man wearing a hat standing in a field with the word &quot;people&quot; in the middle.">
            <a:extLst>
              <a:ext uri="{FF2B5EF4-FFF2-40B4-BE49-F238E27FC236}">
                <a16:creationId xmlns:a16="http://schemas.microsoft.com/office/drawing/2014/main" id="{49011E33-0C45-6240-81C7-B81ED04A2B5D}"/>
              </a:ext>
            </a:extLst>
          </p:cNvPr>
          <p:cNvPicPr>
            <a:picLocks noChangeAspect="1"/>
          </p:cNvPicPr>
          <p:nvPr/>
        </p:nvPicPr>
        <p:blipFill>
          <a:blip r:embed="rId4"/>
          <a:stretch>
            <a:fillRect/>
          </a:stretch>
        </p:blipFill>
        <p:spPr>
          <a:xfrm>
            <a:off x="2085340" y="4174483"/>
            <a:ext cx="6970920" cy="2409412"/>
          </a:xfrm>
          <a:prstGeom prst="rect">
            <a:avLst/>
          </a:prstGeom>
        </p:spPr>
      </p:pic>
      <p:sp>
        <p:nvSpPr>
          <p:cNvPr id="18" name="TextBox 17">
            <a:extLst>
              <a:ext uri="{FF2B5EF4-FFF2-40B4-BE49-F238E27FC236}">
                <a16:creationId xmlns:a16="http://schemas.microsoft.com/office/drawing/2014/main" id="{76D58375-E7FE-0942-AAB5-EEAD6086840C}"/>
              </a:ext>
            </a:extLst>
          </p:cNvPr>
          <p:cNvSpPr txBox="1"/>
          <p:nvPr/>
        </p:nvSpPr>
        <p:spPr>
          <a:xfrm>
            <a:off x="34290" y="876329"/>
            <a:ext cx="5313119" cy="553998"/>
          </a:xfrm>
          <a:prstGeom prst="rect">
            <a:avLst/>
          </a:prstGeom>
          <a:noFill/>
        </p:spPr>
        <p:txBody>
          <a:bodyPr wrap="square" rtlCol="0">
            <a:spAutoFit/>
          </a:bodyPr>
          <a:lstStyle/>
          <a:p>
            <a:r>
              <a:rPr lang="en-US" sz="3000" b="1" i="1" dirty="0">
                <a:solidFill>
                  <a:srgbClr val="4B5459"/>
                </a:solidFill>
                <a:latin typeface="Acumin Pro" panose="020B0504020202020204" pitchFamily="34" charset="77"/>
              </a:rPr>
              <a:t>FOR WHOM ARE YOU…</a:t>
            </a:r>
          </a:p>
        </p:txBody>
      </p:sp>
      <p:sp>
        <p:nvSpPr>
          <p:cNvPr id="19" name="TextBox 18">
            <a:extLst>
              <a:ext uri="{FF2B5EF4-FFF2-40B4-BE49-F238E27FC236}">
                <a16:creationId xmlns:a16="http://schemas.microsoft.com/office/drawing/2014/main" id="{C6E59CA9-D2EA-7147-ABE4-F4CF5725EF27}"/>
              </a:ext>
            </a:extLst>
          </p:cNvPr>
          <p:cNvSpPr txBox="1"/>
          <p:nvPr/>
        </p:nvSpPr>
        <p:spPr>
          <a:xfrm>
            <a:off x="2085340" y="3641207"/>
            <a:ext cx="5279774" cy="553998"/>
          </a:xfrm>
          <a:prstGeom prst="rect">
            <a:avLst/>
          </a:prstGeom>
          <a:noFill/>
        </p:spPr>
        <p:txBody>
          <a:bodyPr wrap="square" rtlCol="0">
            <a:spAutoFit/>
          </a:bodyPr>
          <a:lstStyle/>
          <a:p>
            <a:r>
              <a:rPr lang="en-US" sz="3000" b="1" i="1" dirty="0">
                <a:solidFill>
                  <a:srgbClr val="4B5459"/>
                </a:solidFill>
                <a:latin typeface="Acumin Pro" panose="020B0504020202020204" pitchFamily="34" charset="77"/>
              </a:rPr>
              <a:t>FOR YOU, WHO ARE…</a:t>
            </a:r>
          </a:p>
        </p:txBody>
      </p:sp>
      <p:sp>
        <p:nvSpPr>
          <p:cNvPr id="20" name="TextBox 19">
            <a:extLst>
              <a:ext uri="{FF2B5EF4-FFF2-40B4-BE49-F238E27FC236}">
                <a16:creationId xmlns:a16="http://schemas.microsoft.com/office/drawing/2014/main" id="{BFA9FF1F-A539-E349-92CF-77BF300600CF}"/>
              </a:ext>
            </a:extLst>
          </p:cNvPr>
          <p:cNvSpPr txBox="1"/>
          <p:nvPr/>
        </p:nvSpPr>
        <p:spPr>
          <a:xfrm>
            <a:off x="8925450" y="4796135"/>
            <a:ext cx="961534" cy="923330"/>
          </a:xfrm>
          <a:prstGeom prst="rect">
            <a:avLst/>
          </a:prstGeom>
          <a:noFill/>
        </p:spPr>
        <p:txBody>
          <a:bodyPr wrap="square" rtlCol="0">
            <a:spAutoFit/>
          </a:bodyPr>
          <a:lstStyle/>
          <a:p>
            <a:pPr algn="ctr"/>
            <a:r>
              <a:rPr lang="en-US" sz="5400" b="1" dirty="0">
                <a:solidFill>
                  <a:srgbClr val="4B5459"/>
                </a:solidFill>
                <a:latin typeface="Acumin Pro" panose="020B0504020202020204" pitchFamily="34" charset="77"/>
              </a:rPr>
              <a:t>?</a:t>
            </a:r>
          </a:p>
        </p:txBody>
      </p:sp>
      <p:sp>
        <p:nvSpPr>
          <p:cNvPr id="21" name="TextBox 20">
            <a:extLst>
              <a:ext uri="{FF2B5EF4-FFF2-40B4-BE49-F238E27FC236}">
                <a16:creationId xmlns:a16="http://schemas.microsoft.com/office/drawing/2014/main" id="{D5745EAB-F404-3847-AC5D-6B7519E1F8CF}"/>
              </a:ext>
            </a:extLst>
          </p:cNvPr>
          <p:cNvSpPr txBox="1"/>
          <p:nvPr/>
        </p:nvSpPr>
        <p:spPr>
          <a:xfrm>
            <a:off x="6970920" y="1845081"/>
            <a:ext cx="961534" cy="923330"/>
          </a:xfrm>
          <a:prstGeom prst="rect">
            <a:avLst/>
          </a:prstGeom>
          <a:noFill/>
        </p:spPr>
        <p:txBody>
          <a:bodyPr wrap="square" rtlCol="0">
            <a:spAutoFit/>
          </a:bodyPr>
          <a:lstStyle/>
          <a:p>
            <a:pPr algn="ctr"/>
            <a:r>
              <a:rPr lang="en-US" sz="5400" b="1" dirty="0">
                <a:solidFill>
                  <a:srgbClr val="4B5459"/>
                </a:solidFill>
                <a:latin typeface="Acumin Pro" panose="020B0504020202020204" pitchFamily="34" charset="77"/>
              </a:rPr>
              <a:t>?</a:t>
            </a:r>
          </a:p>
        </p:txBody>
      </p:sp>
    </p:spTree>
    <p:extLst>
      <p:ext uri="{BB962C8B-B14F-4D97-AF65-F5344CB8AC3E}">
        <p14:creationId xmlns:p14="http://schemas.microsoft.com/office/powerpoint/2010/main" val="3826408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423</Words>
  <Application>Microsoft Macintosh PowerPoint</Application>
  <PresentationFormat>Widescreen</PresentationFormat>
  <Paragraphs>20</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Acumin Pro</vt: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Macdonald, Lindsey M</cp:lastModifiedBy>
  <cp:revision>16</cp:revision>
  <dcterms:created xsi:type="dcterms:W3CDTF">2018-08-27T14:09:00Z</dcterms:created>
  <dcterms:modified xsi:type="dcterms:W3CDTF">2020-10-15T13:49:07Z</dcterms:modified>
</cp:coreProperties>
</file>